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Roboto-bold.fntdata"/><Relationship Id="rId10" Type="http://schemas.openxmlformats.org/officeDocument/2006/relationships/slide" Target="slides/slide5.xml"/><Relationship Id="rId21" Type="http://schemas.openxmlformats.org/officeDocument/2006/relationships/font" Target="fonts/Roboto-regular.fntdata"/><Relationship Id="rId13" Type="http://schemas.openxmlformats.org/officeDocument/2006/relationships/slide" Target="slides/slide8.xml"/><Relationship Id="rId24" Type="http://schemas.openxmlformats.org/officeDocument/2006/relationships/font" Target="fonts/Roboto-boldItalic.fntdata"/><Relationship Id="rId12" Type="http://schemas.openxmlformats.org/officeDocument/2006/relationships/slide" Target="slides/slide7.xml"/><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0a2c737ec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0a2c737ec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a2c737ec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a2c737ec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0a2c737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0a2c737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0a2c737ecc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0a2c737ecc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0a2c737ecc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0a2c737ecc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0a2c737ec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0a2c737ec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a2c737ec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a2c737ec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0a2c737ec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0a2c737ec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0a2c737ec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0a2c737ec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a2c737ec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a2c737ec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0a2c737ec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0a2c737ec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0a2c737ec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0a2c737ec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a2c737ecc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a2c737ecc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0a2c737ecc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0a2c737ecc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6.png"/><Relationship Id="rId5" Type="http://schemas.openxmlformats.org/officeDocument/2006/relationships/image" Target="../media/image7.png"/><Relationship Id="rId6" Type="http://schemas.openxmlformats.org/officeDocument/2006/relationships/image" Target="../media/image2.png"/><Relationship Id="rId7" Type="http://schemas.openxmlformats.org/officeDocument/2006/relationships/image" Target="../media/image10.png"/><Relationship Id="rId8"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55" name="Google Shape;55;p13"/>
          <p:cNvPicPr preferRelativeResize="0"/>
          <p:nvPr/>
        </p:nvPicPr>
        <p:blipFill>
          <a:blip r:embed="rId4">
            <a:alphaModFix/>
          </a:blip>
          <a:stretch>
            <a:fillRect/>
          </a:stretch>
        </p:blipFill>
        <p:spPr>
          <a:xfrm>
            <a:off x="1467313" y="941938"/>
            <a:ext cx="6209374" cy="3259624"/>
          </a:xfrm>
          <a:prstGeom prst="rect">
            <a:avLst/>
          </a:prstGeom>
          <a:noFill/>
          <a:ln>
            <a:noFill/>
          </a:ln>
        </p:spPr>
      </p:pic>
      <p:sp>
        <p:nvSpPr>
          <p:cNvPr id="56" name="Google Shape;56;p13"/>
          <p:cNvSpPr txBox="1"/>
          <p:nvPr/>
        </p:nvSpPr>
        <p:spPr>
          <a:xfrm>
            <a:off x="1655100" y="3139350"/>
            <a:ext cx="5833800" cy="97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b="1" lang="en" sz="2400">
                <a:solidFill>
                  <a:schemeClr val="lt1"/>
                </a:solidFill>
                <a:latin typeface="Roboto"/>
                <a:ea typeface="Roboto"/>
                <a:cs typeface="Roboto"/>
                <a:sym typeface="Roboto"/>
              </a:rPr>
              <a:t>SKIN DISEASE IDENTIFICATION USING IMAGE ANALYSIS</a:t>
            </a:r>
            <a:endParaRPr sz="4200">
              <a:solidFill>
                <a:schemeClr val="lt1"/>
              </a:solidFill>
              <a:latin typeface="Roboto"/>
              <a:ea typeface="Roboto"/>
              <a:cs typeface="Roboto"/>
              <a:sym typeface="Roboto"/>
            </a:endParaRPr>
          </a:p>
        </p:txBody>
      </p:sp>
      <p:pic>
        <p:nvPicPr>
          <p:cNvPr id="57" name="Google Shape;57;p13"/>
          <p:cNvPicPr preferRelativeResize="0"/>
          <p:nvPr/>
        </p:nvPicPr>
        <p:blipFill>
          <a:blip r:embed="rId5">
            <a:alphaModFix/>
          </a:blip>
          <a:stretch>
            <a:fillRect/>
          </a:stretch>
        </p:blipFill>
        <p:spPr>
          <a:xfrm>
            <a:off x="3457426" y="882125"/>
            <a:ext cx="2229150" cy="2591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2"/>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39" name="Google Shape;139;p22"/>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40" name="Google Shape;140;p22"/>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MELANOMA</a:t>
            </a:r>
            <a:endParaRPr b="1" sz="3000">
              <a:solidFill>
                <a:schemeClr val="lt1"/>
              </a:solidFill>
              <a:latin typeface="Times New Roman"/>
              <a:ea typeface="Times New Roman"/>
              <a:cs typeface="Times New Roman"/>
              <a:sym typeface="Times New Roman"/>
            </a:endParaRPr>
          </a:p>
        </p:txBody>
      </p:sp>
      <p:pic>
        <p:nvPicPr>
          <p:cNvPr id="141" name="Google Shape;141;p22"/>
          <p:cNvPicPr preferRelativeResize="0"/>
          <p:nvPr/>
        </p:nvPicPr>
        <p:blipFill>
          <a:blip r:embed="rId5">
            <a:alphaModFix/>
          </a:blip>
          <a:stretch>
            <a:fillRect/>
          </a:stretch>
        </p:blipFill>
        <p:spPr>
          <a:xfrm>
            <a:off x="1320613" y="1251950"/>
            <a:ext cx="6502775" cy="34805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3"/>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47" name="Google Shape;147;p23"/>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48" name="Google Shape;148;p23"/>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PSORIASIS</a:t>
            </a:r>
            <a:endParaRPr b="1" sz="3000">
              <a:solidFill>
                <a:schemeClr val="lt1"/>
              </a:solidFill>
              <a:latin typeface="Times New Roman"/>
              <a:ea typeface="Times New Roman"/>
              <a:cs typeface="Times New Roman"/>
              <a:sym typeface="Times New Roman"/>
            </a:endParaRPr>
          </a:p>
        </p:txBody>
      </p:sp>
      <p:pic>
        <p:nvPicPr>
          <p:cNvPr id="149" name="Google Shape;149;p23"/>
          <p:cNvPicPr preferRelativeResize="0"/>
          <p:nvPr/>
        </p:nvPicPr>
        <p:blipFill>
          <a:blip r:embed="rId5">
            <a:alphaModFix/>
          </a:blip>
          <a:stretch>
            <a:fillRect/>
          </a:stretch>
        </p:blipFill>
        <p:spPr>
          <a:xfrm>
            <a:off x="1301588" y="1270775"/>
            <a:ext cx="6540824" cy="3507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55" name="Google Shape;155;p24"/>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56" name="Google Shape;156;p24"/>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ROSACEA</a:t>
            </a:r>
            <a:endParaRPr b="1" sz="3000">
              <a:solidFill>
                <a:schemeClr val="lt1"/>
              </a:solidFill>
              <a:latin typeface="Times New Roman"/>
              <a:ea typeface="Times New Roman"/>
              <a:cs typeface="Times New Roman"/>
              <a:sym typeface="Times New Roman"/>
            </a:endParaRPr>
          </a:p>
        </p:txBody>
      </p:sp>
      <p:pic>
        <p:nvPicPr>
          <p:cNvPr id="157" name="Google Shape;157;p24"/>
          <p:cNvPicPr preferRelativeResize="0"/>
          <p:nvPr/>
        </p:nvPicPr>
        <p:blipFill>
          <a:blip r:embed="rId5">
            <a:alphaModFix/>
          </a:blip>
          <a:stretch>
            <a:fillRect/>
          </a:stretch>
        </p:blipFill>
        <p:spPr>
          <a:xfrm>
            <a:off x="1331625" y="1240225"/>
            <a:ext cx="6480750" cy="3468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63" name="Google Shape;163;p25"/>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64" name="Google Shape;164;p25"/>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VITILIGO</a:t>
            </a:r>
            <a:endParaRPr b="1" sz="3000">
              <a:solidFill>
                <a:schemeClr val="lt1"/>
              </a:solidFill>
              <a:latin typeface="Times New Roman"/>
              <a:ea typeface="Times New Roman"/>
              <a:cs typeface="Times New Roman"/>
              <a:sym typeface="Times New Roman"/>
            </a:endParaRPr>
          </a:p>
        </p:txBody>
      </p:sp>
      <p:pic>
        <p:nvPicPr>
          <p:cNvPr id="165" name="Google Shape;165;p25"/>
          <p:cNvPicPr preferRelativeResize="0"/>
          <p:nvPr/>
        </p:nvPicPr>
        <p:blipFill>
          <a:blip r:embed="rId5">
            <a:alphaModFix/>
          </a:blip>
          <a:stretch>
            <a:fillRect/>
          </a:stretch>
        </p:blipFill>
        <p:spPr>
          <a:xfrm>
            <a:off x="1311525" y="1176829"/>
            <a:ext cx="6520950" cy="3496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6"/>
          <p:cNvPicPr preferRelativeResize="0"/>
          <p:nvPr/>
        </p:nvPicPr>
        <p:blipFill>
          <a:blip r:embed="rId3">
            <a:alphaModFix/>
          </a:blip>
          <a:stretch>
            <a:fillRect/>
          </a:stretch>
        </p:blipFill>
        <p:spPr>
          <a:xfrm>
            <a:off x="305325" y="270100"/>
            <a:ext cx="8547399" cy="4626800"/>
          </a:xfrm>
          <a:prstGeom prst="rect">
            <a:avLst/>
          </a:prstGeom>
          <a:noFill/>
          <a:ln>
            <a:noFill/>
          </a:ln>
        </p:spPr>
      </p:pic>
      <p:pic>
        <p:nvPicPr>
          <p:cNvPr id="171" name="Google Shape;171;p26"/>
          <p:cNvPicPr preferRelativeResize="0"/>
          <p:nvPr/>
        </p:nvPicPr>
        <p:blipFill>
          <a:blip r:embed="rId4">
            <a:alphaModFix/>
          </a:blip>
          <a:stretch>
            <a:fillRect/>
          </a:stretch>
        </p:blipFill>
        <p:spPr>
          <a:xfrm>
            <a:off x="4380200" y="270100"/>
            <a:ext cx="4472524" cy="4626801"/>
          </a:xfrm>
          <a:prstGeom prst="rect">
            <a:avLst/>
          </a:prstGeom>
          <a:noFill/>
          <a:ln>
            <a:noFill/>
          </a:ln>
        </p:spPr>
      </p:pic>
      <p:sp>
        <p:nvSpPr>
          <p:cNvPr id="172" name="Google Shape;172;p26"/>
          <p:cNvSpPr txBox="1"/>
          <p:nvPr/>
        </p:nvSpPr>
        <p:spPr>
          <a:xfrm>
            <a:off x="775075" y="2041150"/>
            <a:ext cx="3000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Roboto"/>
                <a:ea typeface="Roboto"/>
                <a:cs typeface="Roboto"/>
                <a:sym typeface="Roboto"/>
              </a:rPr>
              <a:t>SUMMARY</a:t>
            </a:r>
            <a:endParaRPr b="1" sz="3000">
              <a:solidFill>
                <a:schemeClr val="dk1"/>
              </a:solidFill>
              <a:latin typeface="Roboto"/>
              <a:ea typeface="Roboto"/>
              <a:cs typeface="Roboto"/>
              <a:sym typeface="Roboto"/>
            </a:endParaRPr>
          </a:p>
        </p:txBody>
      </p:sp>
      <p:sp>
        <p:nvSpPr>
          <p:cNvPr id="173" name="Google Shape;173;p26"/>
          <p:cNvSpPr txBox="1"/>
          <p:nvPr/>
        </p:nvSpPr>
        <p:spPr>
          <a:xfrm>
            <a:off x="4509375" y="457975"/>
            <a:ext cx="4203900" cy="4371300"/>
          </a:xfrm>
          <a:prstGeom prst="rect">
            <a:avLst/>
          </a:prstGeom>
          <a:noFill/>
          <a:ln>
            <a:noFill/>
          </a:ln>
        </p:spPr>
        <p:txBody>
          <a:bodyPr anchorCtr="0" anchor="t" bIns="91425" lIns="91425" spcFirstLastPara="1" rIns="91425" wrap="square" tIns="91425">
            <a:spAutoFit/>
          </a:bodyPr>
          <a:lstStyle/>
          <a:p>
            <a:pPr indent="0" lvl="0" marL="0" rtl="0" algn="just">
              <a:lnSpc>
                <a:spcPct val="90000"/>
              </a:lnSpc>
              <a:spcBef>
                <a:spcPts val="1000"/>
              </a:spcBef>
              <a:spcAft>
                <a:spcPts val="0"/>
              </a:spcAft>
              <a:buNone/>
            </a:pPr>
            <a:r>
              <a:rPr lang="en" sz="1700">
                <a:solidFill>
                  <a:schemeClr val="lt1"/>
                </a:solidFill>
                <a:latin typeface="Times New Roman"/>
                <a:ea typeface="Times New Roman"/>
                <a:cs typeface="Times New Roman"/>
                <a:sym typeface="Times New Roman"/>
              </a:rPr>
              <a:t>Our Problem statement is to predict the skin disorder type that a patient is suffering from using Image Analysis. Image Analysis is the process of understanding the image. For this purpose of Image analysis we use Convolutional Neural Network. In order to build a CNN model, initially we have to collect the  images of different skin disorders. Next we train and test the images using CNN which classifies the types of Skin disorders i.e., Acne, Melanoma, Psoriasis, Rosacea, Vitiligo. Further by using Flask the python model is deployed and the prediction of skin disorder type is further rendered to html pages which  displays its skin disorder type that patient is suffering from in a webpage.</a:t>
            </a:r>
            <a:endParaRPr sz="1700">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7"/>
          <p:cNvPicPr preferRelativeResize="0"/>
          <p:nvPr/>
        </p:nvPicPr>
        <p:blipFill>
          <a:blip r:embed="rId3">
            <a:alphaModFix/>
          </a:blip>
          <a:stretch>
            <a:fillRect/>
          </a:stretch>
        </p:blipFill>
        <p:spPr>
          <a:xfrm>
            <a:off x="152400" y="152400"/>
            <a:ext cx="8839199" cy="4779725"/>
          </a:xfrm>
          <a:prstGeom prst="rect">
            <a:avLst/>
          </a:prstGeom>
          <a:noFill/>
          <a:ln>
            <a:noFill/>
          </a:ln>
        </p:spPr>
      </p:pic>
      <p:pic>
        <p:nvPicPr>
          <p:cNvPr id="179" name="Google Shape;179;p27"/>
          <p:cNvPicPr preferRelativeResize="0"/>
          <p:nvPr/>
        </p:nvPicPr>
        <p:blipFill>
          <a:blip r:embed="rId4">
            <a:alphaModFix/>
          </a:blip>
          <a:stretch>
            <a:fillRect/>
          </a:stretch>
        </p:blipFill>
        <p:spPr>
          <a:xfrm>
            <a:off x="379575" y="2054875"/>
            <a:ext cx="8474749" cy="974800"/>
          </a:xfrm>
          <a:prstGeom prst="rect">
            <a:avLst/>
          </a:prstGeom>
          <a:noFill/>
          <a:ln>
            <a:noFill/>
          </a:ln>
        </p:spPr>
      </p:pic>
      <p:sp>
        <p:nvSpPr>
          <p:cNvPr id="180" name="Google Shape;180;p27"/>
          <p:cNvSpPr txBox="1"/>
          <p:nvPr/>
        </p:nvSpPr>
        <p:spPr>
          <a:xfrm>
            <a:off x="2464050" y="2156100"/>
            <a:ext cx="42159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200">
                <a:solidFill>
                  <a:schemeClr val="lt1"/>
                </a:solidFill>
              </a:rPr>
              <a:t>THANK YOU</a:t>
            </a:r>
            <a:endParaRPr b="1" sz="42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258350" y="246600"/>
            <a:ext cx="8628249" cy="4626800"/>
          </a:xfrm>
          <a:prstGeom prst="rect">
            <a:avLst/>
          </a:prstGeom>
          <a:noFill/>
          <a:ln>
            <a:noFill/>
          </a:ln>
        </p:spPr>
      </p:pic>
      <p:pic>
        <p:nvPicPr>
          <p:cNvPr id="63" name="Google Shape;63;p14"/>
          <p:cNvPicPr preferRelativeResize="0"/>
          <p:nvPr/>
        </p:nvPicPr>
        <p:blipFill>
          <a:blip r:embed="rId4">
            <a:alphaModFix/>
          </a:blip>
          <a:stretch>
            <a:fillRect/>
          </a:stretch>
        </p:blipFill>
        <p:spPr>
          <a:xfrm>
            <a:off x="4337900" y="246600"/>
            <a:ext cx="4572001" cy="4626801"/>
          </a:xfrm>
          <a:prstGeom prst="rect">
            <a:avLst/>
          </a:prstGeom>
          <a:noFill/>
          <a:ln>
            <a:noFill/>
          </a:ln>
        </p:spPr>
      </p:pic>
      <p:sp>
        <p:nvSpPr>
          <p:cNvPr id="64" name="Google Shape;64;p14"/>
          <p:cNvSpPr txBox="1"/>
          <p:nvPr/>
        </p:nvSpPr>
        <p:spPr>
          <a:xfrm>
            <a:off x="544675" y="2244400"/>
            <a:ext cx="35448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dk1"/>
                </a:solidFill>
                <a:latin typeface="Roboto"/>
                <a:ea typeface="Roboto"/>
                <a:cs typeface="Roboto"/>
                <a:sym typeface="Roboto"/>
              </a:rPr>
              <a:t>TEAM MEMBERS</a:t>
            </a:r>
            <a:endParaRPr b="1" sz="2900">
              <a:solidFill>
                <a:schemeClr val="dk1"/>
              </a:solidFill>
              <a:latin typeface="Roboto"/>
              <a:ea typeface="Roboto"/>
              <a:cs typeface="Roboto"/>
              <a:sym typeface="Roboto"/>
            </a:endParaRPr>
          </a:p>
        </p:txBody>
      </p:sp>
      <p:sp>
        <p:nvSpPr>
          <p:cNvPr id="65" name="Google Shape;65;p14"/>
          <p:cNvSpPr txBox="1"/>
          <p:nvPr/>
        </p:nvSpPr>
        <p:spPr>
          <a:xfrm>
            <a:off x="5143500" y="439950"/>
            <a:ext cx="3743100" cy="523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t/>
            </a:r>
            <a:endParaRPr sz="2200">
              <a:solidFill>
                <a:srgbClr val="FFFFFF"/>
              </a:solidFill>
              <a:latin typeface="Roboto"/>
              <a:ea typeface="Roboto"/>
              <a:cs typeface="Roboto"/>
              <a:sym typeface="Roboto"/>
            </a:endParaRPr>
          </a:p>
        </p:txBody>
      </p:sp>
      <p:sp>
        <p:nvSpPr>
          <p:cNvPr id="66" name="Google Shape;66;p14"/>
          <p:cNvSpPr txBox="1"/>
          <p:nvPr/>
        </p:nvSpPr>
        <p:spPr>
          <a:xfrm>
            <a:off x="4391950" y="1444000"/>
            <a:ext cx="4518000" cy="2232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900">
                <a:solidFill>
                  <a:schemeClr val="lt1"/>
                </a:solidFill>
              </a:rPr>
              <a:t>Yannam Sri Harshitha - 18UK1A05M7</a:t>
            </a:r>
            <a:endParaRPr b="1" sz="1900">
              <a:solidFill>
                <a:schemeClr val="lt1"/>
              </a:solidFill>
            </a:endParaRPr>
          </a:p>
          <a:p>
            <a:pPr indent="0" lvl="0" marL="0" rtl="0" algn="l">
              <a:lnSpc>
                <a:spcPct val="200000"/>
              </a:lnSpc>
              <a:spcBef>
                <a:spcPts val="0"/>
              </a:spcBef>
              <a:spcAft>
                <a:spcPts val="0"/>
              </a:spcAft>
              <a:buNone/>
            </a:pPr>
            <a:r>
              <a:rPr b="1" lang="en" sz="1900">
                <a:solidFill>
                  <a:schemeClr val="lt1"/>
                </a:solidFill>
              </a:rPr>
              <a:t>Thouti Reddy Sudeepa- 18UK1A05M4</a:t>
            </a:r>
            <a:endParaRPr b="1" sz="1900">
              <a:solidFill>
                <a:schemeClr val="lt1"/>
              </a:solidFill>
            </a:endParaRPr>
          </a:p>
          <a:p>
            <a:pPr indent="0" lvl="0" marL="0" rtl="0" algn="l">
              <a:lnSpc>
                <a:spcPct val="200000"/>
              </a:lnSpc>
              <a:spcBef>
                <a:spcPts val="0"/>
              </a:spcBef>
              <a:spcAft>
                <a:spcPts val="0"/>
              </a:spcAft>
              <a:buNone/>
            </a:pPr>
            <a:r>
              <a:rPr b="1" lang="en" sz="1900">
                <a:solidFill>
                  <a:schemeClr val="lt1"/>
                </a:solidFill>
              </a:rPr>
              <a:t>Poshala Sai Deepak - 18UK1A05L6</a:t>
            </a:r>
            <a:endParaRPr b="1" sz="1900">
              <a:solidFill>
                <a:schemeClr val="lt1"/>
              </a:solidFill>
            </a:endParaRPr>
          </a:p>
          <a:p>
            <a:pPr indent="0" lvl="0" marL="0" rtl="0" algn="l">
              <a:lnSpc>
                <a:spcPct val="200000"/>
              </a:lnSpc>
              <a:spcBef>
                <a:spcPts val="0"/>
              </a:spcBef>
              <a:spcAft>
                <a:spcPts val="0"/>
              </a:spcAft>
              <a:buNone/>
            </a:pPr>
            <a:r>
              <a:rPr b="1" lang="en" sz="1900">
                <a:solidFill>
                  <a:schemeClr val="lt1"/>
                </a:solidFill>
              </a:rPr>
              <a:t>Vuppula Divya - 18UK1A05J0</a:t>
            </a:r>
            <a:endParaRPr b="1" sz="19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15"/>
          <p:cNvPicPr preferRelativeResize="0"/>
          <p:nvPr/>
        </p:nvPicPr>
        <p:blipFill rotWithShape="1">
          <a:blip r:embed="rId3">
            <a:alphaModFix/>
          </a:blip>
          <a:srcRect b="12495" l="0" r="0" t="12502"/>
          <a:stretch/>
        </p:blipFill>
        <p:spPr>
          <a:xfrm>
            <a:off x="211375" y="176150"/>
            <a:ext cx="8675226" cy="4744225"/>
          </a:xfrm>
          <a:prstGeom prst="rect">
            <a:avLst/>
          </a:prstGeom>
          <a:noFill/>
          <a:ln>
            <a:noFill/>
          </a:ln>
        </p:spPr>
      </p:pic>
      <p:pic>
        <p:nvPicPr>
          <p:cNvPr id="72" name="Google Shape;72;p15"/>
          <p:cNvPicPr preferRelativeResize="0"/>
          <p:nvPr/>
        </p:nvPicPr>
        <p:blipFill>
          <a:blip r:embed="rId4">
            <a:alphaModFix/>
          </a:blip>
          <a:stretch>
            <a:fillRect/>
          </a:stretch>
        </p:blipFill>
        <p:spPr>
          <a:xfrm>
            <a:off x="4391950" y="176150"/>
            <a:ext cx="4494651" cy="4744225"/>
          </a:xfrm>
          <a:prstGeom prst="rect">
            <a:avLst/>
          </a:prstGeom>
          <a:noFill/>
          <a:ln>
            <a:noFill/>
          </a:ln>
        </p:spPr>
      </p:pic>
      <p:sp>
        <p:nvSpPr>
          <p:cNvPr id="73" name="Google Shape;73;p15"/>
          <p:cNvSpPr txBox="1"/>
          <p:nvPr/>
        </p:nvSpPr>
        <p:spPr>
          <a:xfrm>
            <a:off x="211375" y="2248500"/>
            <a:ext cx="4126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Roboto"/>
                <a:ea typeface="Roboto"/>
                <a:cs typeface="Roboto"/>
                <a:sym typeface="Roboto"/>
              </a:rPr>
              <a:t>TABLE OF CONTENTS</a:t>
            </a:r>
            <a:endParaRPr b="1" sz="3000">
              <a:solidFill>
                <a:schemeClr val="dk1"/>
              </a:solidFill>
              <a:latin typeface="Roboto"/>
              <a:ea typeface="Roboto"/>
              <a:cs typeface="Roboto"/>
              <a:sym typeface="Roboto"/>
            </a:endParaRPr>
          </a:p>
        </p:txBody>
      </p:sp>
      <p:sp>
        <p:nvSpPr>
          <p:cNvPr id="74" name="Google Shape;74;p15"/>
          <p:cNvSpPr txBox="1"/>
          <p:nvPr/>
        </p:nvSpPr>
        <p:spPr>
          <a:xfrm>
            <a:off x="5143500" y="439950"/>
            <a:ext cx="3743100" cy="523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t/>
            </a:r>
            <a:endParaRPr sz="2200">
              <a:solidFill>
                <a:srgbClr val="FFFFFF"/>
              </a:solidFill>
              <a:latin typeface="Roboto"/>
              <a:ea typeface="Roboto"/>
              <a:cs typeface="Roboto"/>
              <a:sym typeface="Roboto"/>
            </a:endParaRPr>
          </a:p>
        </p:txBody>
      </p:sp>
      <p:sp>
        <p:nvSpPr>
          <p:cNvPr id="75" name="Google Shape;75;p15"/>
          <p:cNvSpPr txBox="1"/>
          <p:nvPr/>
        </p:nvSpPr>
        <p:spPr>
          <a:xfrm>
            <a:off x="4688900" y="870900"/>
            <a:ext cx="4338000" cy="3401700"/>
          </a:xfrm>
          <a:prstGeom prst="rect">
            <a:avLst/>
          </a:prstGeom>
          <a:noFill/>
          <a:ln>
            <a:noFill/>
          </a:ln>
        </p:spPr>
        <p:txBody>
          <a:bodyPr anchorCtr="0" anchor="t" bIns="91425" lIns="91425" spcFirstLastPara="1" rIns="91425" wrap="square" tIns="91425">
            <a:spAutoFit/>
          </a:bodyPr>
          <a:lstStyle/>
          <a:p>
            <a:pPr indent="-349250" lvl="0" marL="457200" rtl="0" algn="l">
              <a:lnSpc>
                <a:spcPct val="200000"/>
              </a:lnSpc>
              <a:spcBef>
                <a:spcPts val="0"/>
              </a:spcBef>
              <a:spcAft>
                <a:spcPts val="0"/>
              </a:spcAft>
              <a:buClr>
                <a:schemeClr val="lt1"/>
              </a:buClr>
              <a:buSzPts val="1900"/>
              <a:buChar char="●"/>
            </a:pPr>
            <a:r>
              <a:rPr b="1" lang="en" sz="1900">
                <a:solidFill>
                  <a:schemeClr val="lt1"/>
                </a:solidFill>
              </a:rPr>
              <a:t>Problem Statement</a:t>
            </a:r>
            <a:endParaRPr b="1" sz="1900">
              <a:solidFill>
                <a:schemeClr val="lt1"/>
              </a:solidFill>
            </a:endParaRPr>
          </a:p>
          <a:p>
            <a:pPr indent="-349250" lvl="0" marL="457200" rtl="0" algn="l">
              <a:lnSpc>
                <a:spcPct val="200000"/>
              </a:lnSpc>
              <a:spcBef>
                <a:spcPts val="0"/>
              </a:spcBef>
              <a:spcAft>
                <a:spcPts val="0"/>
              </a:spcAft>
              <a:buClr>
                <a:schemeClr val="lt1"/>
              </a:buClr>
              <a:buSzPts val="1900"/>
              <a:buChar char="●"/>
            </a:pPr>
            <a:r>
              <a:rPr b="1" lang="en" sz="1900">
                <a:solidFill>
                  <a:schemeClr val="lt1"/>
                </a:solidFill>
              </a:rPr>
              <a:t>Introduction</a:t>
            </a:r>
            <a:endParaRPr b="1" sz="1900">
              <a:solidFill>
                <a:schemeClr val="lt1"/>
              </a:solidFill>
            </a:endParaRPr>
          </a:p>
          <a:p>
            <a:pPr indent="-349250" lvl="0" marL="457200" rtl="0" algn="l">
              <a:lnSpc>
                <a:spcPct val="200000"/>
              </a:lnSpc>
              <a:spcBef>
                <a:spcPts val="0"/>
              </a:spcBef>
              <a:spcAft>
                <a:spcPts val="0"/>
              </a:spcAft>
              <a:buClr>
                <a:schemeClr val="lt1"/>
              </a:buClr>
              <a:buSzPts val="1900"/>
              <a:buChar char="●"/>
            </a:pPr>
            <a:r>
              <a:rPr b="1" lang="en" sz="1900">
                <a:solidFill>
                  <a:schemeClr val="lt1"/>
                </a:solidFill>
              </a:rPr>
              <a:t>Procedure</a:t>
            </a:r>
            <a:endParaRPr b="1" sz="1900">
              <a:solidFill>
                <a:schemeClr val="lt1"/>
              </a:solidFill>
            </a:endParaRPr>
          </a:p>
          <a:p>
            <a:pPr indent="-349250" lvl="0" marL="457200" rtl="0" algn="l">
              <a:lnSpc>
                <a:spcPct val="200000"/>
              </a:lnSpc>
              <a:spcBef>
                <a:spcPts val="0"/>
              </a:spcBef>
              <a:spcAft>
                <a:spcPts val="0"/>
              </a:spcAft>
              <a:buClr>
                <a:schemeClr val="lt1"/>
              </a:buClr>
              <a:buSzPts val="1900"/>
              <a:buChar char="●"/>
            </a:pPr>
            <a:r>
              <a:rPr b="1" lang="en" sz="1900">
                <a:solidFill>
                  <a:schemeClr val="lt1"/>
                </a:solidFill>
              </a:rPr>
              <a:t>Solution</a:t>
            </a:r>
            <a:endParaRPr b="1" sz="1900">
              <a:solidFill>
                <a:schemeClr val="lt1"/>
              </a:solidFill>
            </a:endParaRPr>
          </a:p>
          <a:p>
            <a:pPr indent="-349250" lvl="0" marL="457200" rtl="0" algn="l">
              <a:lnSpc>
                <a:spcPct val="200000"/>
              </a:lnSpc>
              <a:spcBef>
                <a:spcPts val="0"/>
              </a:spcBef>
              <a:spcAft>
                <a:spcPts val="0"/>
              </a:spcAft>
              <a:buClr>
                <a:schemeClr val="lt1"/>
              </a:buClr>
              <a:buSzPts val="1900"/>
              <a:buChar char="●"/>
            </a:pPr>
            <a:r>
              <a:rPr b="1" lang="en" sz="1900">
                <a:solidFill>
                  <a:schemeClr val="lt1"/>
                </a:solidFill>
              </a:rPr>
              <a:t>Output </a:t>
            </a:r>
            <a:endParaRPr b="1" sz="1900">
              <a:solidFill>
                <a:schemeClr val="lt1"/>
              </a:solidFill>
            </a:endParaRPr>
          </a:p>
          <a:p>
            <a:pPr indent="-349250" lvl="0" marL="457200" rtl="0" algn="l">
              <a:lnSpc>
                <a:spcPct val="200000"/>
              </a:lnSpc>
              <a:spcBef>
                <a:spcPts val="0"/>
              </a:spcBef>
              <a:spcAft>
                <a:spcPts val="0"/>
              </a:spcAft>
              <a:buClr>
                <a:schemeClr val="lt1"/>
              </a:buClr>
              <a:buSzPts val="1900"/>
              <a:buChar char="●"/>
            </a:pPr>
            <a:r>
              <a:rPr b="1" lang="en" sz="1900">
                <a:solidFill>
                  <a:schemeClr val="lt1"/>
                </a:solidFill>
              </a:rPr>
              <a:t>Summary</a:t>
            </a:r>
            <a:endParaRPr b="1" sz="19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rotWithShape="1">
          <a:blip r:embed="rId3">
            <a:alphaModFix/>
          </a:blip>
          <a:srcRect b="7840" l="0" r="0" t="7849"/>
          <a:stretch/>
        </p:blipFill>
        <p:spPr>
          <a:xfrm>
            <a:off x="199625" y="211375"/>
            <a:ext cx="8654701" cy="4673775"/>
          </a:xfrm>
          <a:prstGeom prst="rect">
            <a:avLst/>
          </a:prstGeom>
          <a:noFill/>
          <a:ln>
            <a:noFill/>
          </a:ln>
        </p:spPr>
      </p:pic>
      <p:pic>
        <p:nvPicPr>
          <p:cNvPr id="81" name="Google Shape;81;p16"/>
          <p:cNvPicPr preferRelativeResize="0"/>
          <p:nvPr/>
        </p:nvPicPr>
        <p:blipFill>
          <a:blip r:embed="rId4">
            <a:alphaModFix/>
          </a:blip>
          <a:stretch>
            <a:fillRect/>
          </a:stretch>
        </p:blipFill>
        <p:spPr>
          <a:xfrm>
            <a:off x="4337900" y="211375"/>
            <a:ext cx="4529400" cy="4673776"/>
          </a:xfrm>
          <a:prstGeom prst="rect">
            <a:avLst/>
          </a:prstGeom>
          <a:noFill/>
          <a:ln>
            <a:noFill/>
          </a:ln>
        </p:spPr>
      </p:pic>
      <p:sp>
        <p:nvSpPr>
          <p:cNvPr id="82" name="Google Shape;82;p16"/>
          <p:cNvSpPr txBox="1"/>
          <p:nvPr/>
        </p:nvSpPr>
        <p:spPr>
          <a:xfrm>
            <a:off x="199625" y="2232663"/>
            <a:ext cx="41385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dk1"/>
                </a:solidFill>
                <a:latin typeface="Roboto"/>
                <a:ea typeface="Roboto"/>
                <a:cs typeface="Roboto"/>
                <a:sym typeface="Roboto"/>
              </a:rPr>
              <a:t>PROBLEM STATEMENT</a:t>
            </a:r>
            <a:endParaRPr b="1" sz="2900">
              <a:solidFill>
                <a:schemeClr val="dk1"/>
              </a:solidFill>
              <a:latin typeface="Roboto"/>
              <a:ea typeface="Roboto"/>
              <a:cs typeface="Roboto"/>
              <a:sym typeface="Roboto"/>
            </a:endParaRPr>
          </a:p>
        </p:txBody>
      </p:sp>
      <p:sp>
        <p:nvSpPr>
          <p:cNvPr id="83" name="Google Shape;83;p16"/>
          <p:cNvSpPr txBox="1"/>
          <p:nvPr/>
        </p:nvSpPr>
        <p:spPr>
          <a:xfrm>
            <a:off x="4433600" y="428400"/>
            <a:ext cx="4338000" cy="3955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Now day’s skin diseases become more common problem in human life. Most of these diseases are dangerous and harmful, particularly if not treated at an initial stage. People do not treat skin diseases seriously. Sometimes, most of the people treat these infections of the skin using their own household methods. However, if these household treatments are not suitable for that particular skin problem then it would affect the skin. Also they may not be aware of severe problem of skin diseases. Skin diseases have tendency to pass from one person to another person easily. Hence it is very important to control it at earlier stage to prevent it from spreading in people. </a:t>
            </a:r>
            <a:endParaRPr sz="2100">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7"/>
          <p:cNvPicPr preferRelativeResize="0"/>
          <p:nvPr/>
        </p:nvPicPr>
        <p:blipFill>
          <a:blip r:embed="rId3">
            <a:alphaModFix/>
          </a:blip>
          <a:stretch>
            <a:fillRect/>
          </a:stretch>
        </p:blipFill>
        <p:spPr>
          <a:xfrm>
            <a:off x="270100" y="211375"/>
            <a:ext cx="8584105" cy="4673775"/>
          </a:xfrm>
          <a:prstGeom prst="rect">
            <a:avLst/>
          </a:prstGeom>
          <a:noFill/>
          <a:ln>
            <a:noFill/>
          </a:ln>
        </p:spPr>
      </p:pic>
      <p:pic>
        <p:nvPicPr>
          <p:cNvPr id="89" name="Google Shape;89;p17"/>
          <p:cNvPicPr preferRelativeResize="0"/>
          <p:nvPr/>
        </p:nvPicPr>
        <p:blipFill>
          <a:blip r:embed="rId4">
            <a:alphaModFix/>
          </a:blip>
          <a:stretch>
            <a:fillRect/>
          </a:stretch>
        </p:blipFill>
        <p:spPr>
          <a:xfrm>
            <a:off x="4145325" y="211375"/>
            <a:ext cx="4721976" cy="4673776"/>
          </a:xfrm>
          <a:prstGeom prst="rect">
            <a:avLst/>
          </a:prstGeom>
          <a:noFill/>
          <a:ln>
            <a:noFill/>
          </a:ln>
        </p:spPr>
      </p:pic>
      <p:sp>
        <p:nvSpPr>
          <p:cNvPr id="90" name="Google Shape;90;p17"/>
          <p:cNvSpPr txBox="1"/>
          <p:nvPr/>
        </p:nvSpPr>
        <p:spPr>
          <a:xfrm>
            <a:off x="751550" y="2256150"/>
            <a:ext cx="3000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dk1"/>
                </a:solidFill>
                <a:latin typeface="Roboto"/>
                <a:ea typeface="Roboto"/>
                <a:cs typeface="Roboto"/>
                <a:sym typeface="Roboto"/>
              </a:rPr>
              <a:t>INTRODUCTION</a:t>
            </a:r>
            <a:endParaRPr b="1" sz="2900">
              <a:solidFill>
                <a:schemeClr val="dk1"/>
              </a:solidFill>
              <a:latin typeface="Roboto"/>
              <a:ea typeface="Roboto"/>
              <a:cs typeface="Roboto"/>
              <a:sym typeface="Roboto"/>
            </a:endParaRPr>
          </a:p>
        </p:txBody>
      </p:sp>
      <p:sp>
        <p:nvSpPr>
          <p:cNvPr id="91" name="Google Shape;91;p17"/>
          <p:cNvSpPr txBox="1"/>
          <p:nvPr/>
        </p:nvSpPr>
        <p:spPr>
          <a:xfrm>
            <a:off x="4227525" y="281825"/>
            <a:ext cx="4568100" cy="4571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500">
                <a:solidFill>
                  <a:schemeClr val="lt1"/>
                </a:solidFill>
                <a:latin typeface="Times New Roman"/>
                <a:ea typeface="Times New Roman"/>
                <a:cs typeface="Times New Roman"/>
                <a:sym typeface="Times New Roman"/>
              </a:rPr>
              <a:t>Skin disease is one of the most common and difficult disease for diagnosis because of its lack of awareness and ignorance. In many developing countries also people consult dermatologist for skin disease and prevention measures. The people are uncertain of the medicinal prescriptions provided by the dermatologist and there is no justification in the current system. Importance of skin disease without ignoring at the early stage is very important as skin plays a major role in protecting the human body against fungal and harmful bacterial infections. Thus identifying skin disease and diagnosis at the early stage is very crucial. Thus to provide feasible and efficient system and due to the emergence of smart phones, image processing based disease analysis is more demandful as this could provide promising results in less time. Utilization of camera technique, the people can provide the input and integration of image processing and machine learning techniques the respective skin disease is identified and diagnosis is recommended.</a:t>
            </a:r>
            <a:endParaRPr sz="1500">
              <a:solidFill>
                <a:schemeClr val="l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8"/>
          <p:cNvPicPr preferRelativeResize="0"/>
          <p:nvPr/>
        </p:nvPicPr>
        <p:blipFill>
          <a:blip r:embed="rId3">
            <a:alphaModFix/>
          </a:blip>
          <a:stretch>
            <a:fillRect/>
          </a:stretch>
        </p:blipFill>
        <p:spPr>
          <a:xfrm>
            <a:off x="152400" y="152400"/>
            <a:ext cx="8839200" cy="4744499"/>
          </a:xfrm>
          <a:prstGeom prst="rect">
            <a:avLst/>
          </a:prstGeom>
          <a:noFill/>
          <a:ln>
            <a:noFill/>
          </a:ln>
        </p:spPr>
      </p:pic>
      <p:pic>
        <p:nvPicPr>
          <p:cNvPr id="97" name="Google Shape;97;p18"/>
          <p:cNvPicPr preferRelativeResize="0"/>
          <p:nvPr/>
        </p:nvPicPr>
        <p:blipFill>
          <a:blip r:embed="rId4">
            <a:alphaModFix/>
          </a:blip>
          <a:stretch>
            <a:fillRect/>
          </a:stretch>
        </p:blipFill>
        <p:spPr>
          <a:xfrm>
            <a:off x="308625" y="1068625"/>
            <a:ext cx="8526750" cy="3816524"/>
          </a:xfrm>
          <a:prstGeom prst="rect">
            <a:avLst/>
          </a:prstGeom>
          <a:noFill/>
          <a:ln>
            <a:noFill/>
          </a:ln>
        </p:spPr>
      </p:pic>
      <p:sp>
        <p:nvSpPr>
          <p:cNvPr id="98" name="Google Shape;98;p18"/>
          <p:cNvSpPr txBox="1"/>
          <p:nvPr/>
        </p:nvSpPr>
        <p:spPr>
          <a:xfrm>
            <a:off x="3072000" y="211375"/>
            <a:ext cx="3000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dk1"/>
                </a:solidFill>
                <a:latin typeface="Roboto"/>
                <a:ea typeface="Roboto"/>
                <a:cs typeface="Roboto"/>
                <a:sym typeface="Roboto"/>
              </a:rPr>
              <a:t>PROCEDURE</a:t>
            </a:r>
            <a:endParaRPr b="1" sz="2900">
              <a:solidFill>
                <a:schemeClr val="dk1"/>
              </a:solidFill>
              <a:latin typeface="Roboto"/>
              <a:ea typeface="Roboto"/>
              <a:cs typeface="Roboto"/>
              <a:sym typeface="Roboto"/>
            </a:endParaRPr>
          </a:p>
        </p:txBody>
      </p:sp>
      <p:pic>
        <p:nvPicPr>
          <p:cNvPr id="99" name="Google Shape;99;p18"/>
          <p:cNvPicPr preferRelativeResize="0"/>
          <p:nvPr/>
        </p:nvPicPr>
        <p:blipFill>
          <a:blip r:embed="rId5">
            <a:alphaModFix/>
          </a:blip>
          <a:stretch>
            <a:fillRect/>
          </a:stretch>
        </p:blipFill>
        <p:spPr>
          <a:xfrm>
            <a:off x="385424" y="1456011"/>
            <a:ext cx="1362225" cy="1362225"/>
          </a:xfrm>
          <a:prstGeom prst="rect">
            <a:avLst/>
          </a:prstGeom>
          <a:noFill/>
          <a:ln>
            <a:noFill/>
          </a:ln>
        </p:spPr>
      </p:pic>
      <p:pic>
        <p:nvPicPr>
          <p:cNvPr id="100" name="Google Shape;100;p18"/>
          <p:cNvPicPr preferRelativeResize="0"/>
          <p:nvPr/>
        </p:nvPicPr>
        <p:blipFill rotWithShape="1">
          <a:blip r:embed="rId6">
            <a:alphaModFix/>
          </a:blip>
          <a:srcRect b="0" l="-4790" r="4789" t="0"/>
          <a:stretch/>
        </p:blipFill>
        <p:spPr>
          <a:xfrm>
            <a:off x="1823200" y="1513225"/>
            <a:ext cx="1470350" cy="1247775"/>
          </a:xfrm>
          <a:prstGeom prst="rect">
            <a:avLst/>
          </a:prstGeom>
          <a:noFill/>
          <a:ln>
            <a:noFill/>
          </a:ln>
        </p:spPr>
      </p:pic>
      <p:pic>
        <p:nvPicPr>
          <p:cNvPr id="101" name="Google Shape;101;p18"/>
          <p:cNvPicPr preferRelativeResize="0"/>
          <p:nvPr/>
        </p:nvPicPr>
        <p:blipFill>
          <a:blip r:embed="rId7">
            <a:alphaModFix/>
          </a:blip>
          <a:stretch>
            <a:fillRect/>
          </a:stretch>
        </p:blipFill>
        <p:spPr>
          <a:xfrm>
            <a:off x="3575400" y="1513225"/>
            <a:ext cx="1362225" cy="1247775"/>
          </a:xfrm>
          <a:prstGeom prst="rect">
            <a:avLst/>
          </a:prstGeom>
          <a:noFill/>
          <a:ln>
            <a:noFill/>
          </a:ln>
        </p:spPr>
      </p:pic>
      <p:pic>
        <p:nvPicPr>
          <p:cNvPr id="102" name="Google Shape;102;p18"/>
          <p:cNvPicPr preferRelativeResize="0"/>
          <p:nvPr/>
        </p:nvPicPr>
        <p:blipFill rotWithShape="1">
          <a:blip r:embed="rId8">
            <a:alphaModFix/>
          </a:blip>
          <a:srcRect b="0" l="20528" r="20035" t="0"/>
          <a:stretch/>
        </p:blipFill>
        <p:spPr>
          <a:xfrm>
            <a:off x="5202175" y="1484450"/>
            <a:ext cx="1534425" cy="1305325"/>
          </a:xfrm>
          <a:prstGeom prst="rect">
            <a:avLst/>
          </a:prstGeom>
          <a:noFill/>
          <a:ln>
            <a:noFill/>
          </a:ln>
        </p:spPr>
      </p:pic>
      <p:pic>
        <p:nvPicPr>
          <p:cNvPr id="103" name="Google Shape;103;p18"/>
          <p:cNvPicPr preferRelativeResize="0"/>
          <p:nvPr/>
        </p:nvPicPr>
        <p:blipFill rotWithShape="1">
          <a:blip r:embed="rId9">
            <a:alphaModFix/>
          </a:blip>
          <a:srcRect b="-8319" l="0" r="-3508" t="8320"/>
          <a:stretch/>
        </p:blipFill>
        <p:spPr>
          <a:xfrm>
            <a:off x="7001150" y="1584650"/>
            <a:ext cx="1735750" cy="1205125"/>
          </a:xfrm>
          <a:prstGeom prst="rect">
            <a:avLst/>
          </a:prstGeom>
          <a:noFill/>
          <a:ln>
            <a:noFill/>
          </a:ln>
        </p:spPr>
      </p:pic>
      <p:sp>
        <p:nvSpPr>
          <p:cNvPr id="104" name="Google Shape;104;p18"/>
          <p:cNvSpPr txBox="1"/>
          <p:nvPr/>
        </p:nvSpPr>
        <p:spPr>
          <a:xfrm>
            <a:off x="385425" y="2900575"/>
            <a:ext cx="12705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1"/>
                </a:solidFill>
                <a:latin typeface="Times New Roman"/>
                <a:ea typeface="Times New Roman"/>
                <a:cs typeface="Times New Roman"/>
                <a:sym typeface="Times New Roman"/>
              </a:rPr>
              <a:t>Collect the </a:t>
            </a:r>
            <a:endParaRPr sz="1700">
              <a:solidFill>
                <a:schemeClr val="lt1"/>
              </a:solidFill>
              <a:latin typeface="Times New Roman"/>
              <a:ea typeface="Times New Roman"/>
              <a:cs typeface="Times New Roman"/>
              <a:sym typeface="Times New Roman"/>
            </a:endParaRPr>
          </a:p>
          <a:p>
            <a:pPr indent="0" lvl="0" marL="0" rtl="0" algn="ctr">
              <a:spcBef>
                <a:spcPts val="0"/>
              </a:spcBef>
              <a:spcAft>
                <a:spcPts val="0"/>
              </a:spcAft>
              <a:buNone/>
            </a:pPr>
            <a:r>
              <a:rPr lang="en" sz="1700">
                <a:solidFill>
                  <a:schemeClr val="lt1"/>
                </a:solidFill>
                <a:latin typeface="Times New Roman"/>
                <a:ea typeface="Times New Roman"/>
                <a:cs typeface="Times New Roman"/>
                <a:sym typeface="Times New Roman"/>
              </a:rPr>
              <a:t>dataset </a:t>
            </a:r>
            <a:endParaRPr sz="1300">
              <a:solidFill>
                <a:schemeClr val="lt1"/>
              </a:solidFill>
              <a:latin typeface="Times New Roman"/>
              <a:ea typeface="Times New Roman"/>
              <a:cs typeface="Times New Roman"/>
              <a:sym typeface="Times New Roman"/>
            </a:endParaRPr>
          </a:p>
        </p:txBody>
      </p:sp>
      <p:sp>
        <p:nvSpPr>
          <p:cNvPr id="105" name="Google Shape;105;p18"/>
          <p:cNvSpPr txBox="1"/>
          <p:nvPr/>
        </p:nvSpPr>
        <p:spPr>
          <a:xfrm>
            <a:off x="1823225" y="2900575"/>
            <a:ext cx="1470300" cy="1493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1700">
                <a:solidFill>
                  <a:schemeClr val="lt1"/>
                </a:solidFill>
                <a:latin typeface="Times New Roman"/>
                <a:ea typeface="Times New Roman"/>
                <a:cs typeface="Times New Roman"/>
                <a:sym typeface="Times New Roman"/>
              </a:rPr>
              <a:t>Build the model by Training and Testing using CNN</a:t>
            </a:r>
            <a:endParaRPr sz="1700">
              <a:solidFill>
                <a:schemeClr val="lt1"/>
              </a:solidFill>
              <a:latin typeface="Times New Roman"/>
              <a:ea typeface="Times New Roman"/>
              <a:cs typeface="Times New Roman"/>
              <a:sym typeface="Times New Roman"/>
            </a:endParaRPr>
          </a:p>
        </p:txBody>
      </p:sp>
      <p:sp>
        <p:nvSpPr>
          <p:cNvPr id="106" name="Google Shape;106;p18"/>
          <p:cNvSpPr txBox="1"/>
          <p:nvPr/>
        </p:nvSpPr>
        <p:spPr>
          <a:xfrm>
            <a:off x="3460825" y="2900575"/>
            <a:ext cx="1534500" cy="12315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1700">
                <a:solidFill>
                  <a:schemeClr val="lt1"/>
                </a:solidFill>
                <a:latin typeface="Times New Roman"/>
                <a:ea typeface="Times New Roman"/>
                <a:cs typeface="Times New Roman"/>
                <a:sym typeface="Times New Roman"/>
              </a:rPr>
              <a:t>Integrate the model built with flask in python file</a:t>
            </a:r>
            <a:endParaRPr sz="1700">
              <a:solidFill>
                <a:schemeClr val="lt1"/>
              </a:solidFill>
              <a:latin typeface="Times New Roman"/>
              <a:ea typeface="Times New Roman"/>
              <a:cs typeface="Times New Roman"/>
              <a:sym typeface="Times New Roman"/>
            </a:endParaRPr>
          </a:p>
        </p:txBody>
      </p:sp>
      <p:sp>
        <p:nvSpPr>
          <p:cNvPr id="107" name="Google Shape;107;p18"/>
          <p:cNvSpPr txBox="1"/>
          <p:nvPr/>
        </p:nvSpPr>
        <p:spPr>
          <a:xfrm>
            <a:off x="5162625" y="2900575"/>
            <a:ext cx="1534500" cy="1493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1700">
                <a:solidFill>
                  <a:schemeClr val="lt1"/>
                </a:solidFill>
                <a:latin typeface="Times New Roman"/>
                <a:ea typeface="Times New Roman"/>
                <a:cs typeface="Times New Roman"/>
                <a:sym typeface="Times New Roman"/>
              </a:rPr>
              <a:t>Create the HTML and CSS for developing the webpage.</a:t>
            </a:r>
            <a:endParaRPr sz="1700">
              <a:solidFill>
                <a:schemeClr val="lt1"/>
              </a:solidFill>
              <a:latin typeface="Times New Roman"/>
              <a:ea typeface="Times New Roman"/>
              <a:cs typeface="Times New Roman"/>
              <a:sym typeface="Times New Roman"/>
            </a:endParaRPr>
          </a:p>
        </p:txBody>
      </p:sp>
      <p:sp>
        <p:nvSpPr>
          <p:cNvPr id="108" name="Google Shape;108;p18"/>
          <p:cNvSpPr txBox="1"/>
          <p:nvPr/>
        </p:nvSpPr>
        <p:spPr>
          <a:xfrm>
            <a:off x="7059925" y="2818225"/>
            <a:ext cx="1618200" cy="2016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1700">
                <a:solidFill>
                  <a:schemeClr val="lt1"/>
                </a:solidFill>
                <a:latin typeface="Times New Roman"/>
                <a:ea typeface="Times New Roman"/>
                <a:cs typeface="Times New Roman"/>
                <a:sym typeface="Times New Roman"/>
              </a:rPr>
              <a:t>Display the output by selecting the Skin Disorder Image &amp; predicting its disease type.</a:t>
            </a:r>
            <a:endParaRPr sz="1700">
              <a:solidFill>
                <a:schemeClr val="lt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9"/>
          <p:cNvPicPr preferRelativeResize="0"/>
          <p:nvPr/>
        </p:nvPicPr>
        <p:blipFill>
          <a:blip r:embed="rId3">
            <a:alphaModFix/>
          </a:blip>
          <a:stretch>
            <a:fillRect/>
          </a:stretch>
        </p:blipFill>
        <p:spPr>
          <a:xfrm>
            <a:off x="238650" y="246600"/>
            <a:ext cx="8666701" cy="4615075"/>
          </a:xfrm>
          <a:prstGeom prst="rect">
            <a:avLst/>
          </a:prstGeom>
          <a:noFill/>
          <a:ln>
            <a:noFill/>
          </a:ln>
        </p:spPr>
      </p:pic>
      <p:sp>
        <p:nvSpPr>
          <p:cNvPr id="114" name="Google Shape;114;p19"/>
          <p:cNvSpPr txBox="1"/>
          <p:nvPr/>
        </p:nvSpPr>
        <p:spPr>
          <a:xfrm>
            <a:off x="238800" y="1068625"/>
            <a:ext cx="8666700" cy="431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sz="1600">
              <a:solidFill>
                <a:schemeClr val="lt1"/>
              </a:solidFill>
              <a:latin typeface="Times New Roman"/>
              <a:ea typeface="Times New Roman"/>
              <a:cs typeface="Times New Roman"/>
              <a:sym typeface="Times New Roman"/>
            </a:endParaRPr>
          </a:p>
        </p:txBody>
      </p:sp>
      <p:pic>
        <p:nvPicPr>
          <p:cNvPr id="115" name="Google Shape;115;p19"/>
          <p:cNvPicPr preferRelativeResize="0"/>
          <p:nvPr/>
        </p:nvPicPr>
        <p:blipFill>
          <a:blip r:embed="rId4">
            <a:alphaModFix/>
          </a:blip>
          <a:stretch>
            <a:fillRect/>
          </a:stretch>
        </p:blipFill>
        <p:spPr>
          <a:xfrm>
            <a:off x="387525" y="1068625"/>
            <a:ext cx="8361000" cy="3621901"/>
          </a:xfrm>
          <a:prstGeom prst="rect">
            <a:avLst/>
          </a:prstGeom>
          <a:noFill/>
          <a:ln>
            <a:noFill/>
          </a:ln>
        </p:spPr>
      </p:pic>
      <p:sp>
        <p:nvSpPr>
          <p:cNvPr id="116" name="Google Shape;116;p19"/>
          <p:cNvSpPr txBox="1"/>
          <p:nvPr/>
        </p:nvSpPr>
        <p:spPr>
          <a:xfrm>
            <a:off x="509150" y="1068625"/>
            <a:ext cx="8239500" cy="3621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lt1"/>
                </a:solidFill>
                <a:latin typeface="Times New Roman"/>
                <a:ea typeface="Times New Roman"/>
                <a:cs typeface="Times New Roman"/>
                <a:sym typeface="Times New Roman"/>
              </a:rPr>
              <a:t>Skin diseases are more common than other diseases. Skin diseases may be caused by fungal infection, bacteria, allergy, or viruses, etc. There are many techniques or methods developed in order to classify, identify and also to prevent the skin diseases. A convolution neural network (CNN) method is proposed in this study to boost the automatic identification of breast cancer by analyzing the Histopathological images. CNNs are applied to explore patterns in an image. CNNs are very effective at detecting objects in images. The proposed system uses CNNs to detect breast cancer from breast tissue images. The architecture of a CNN has 3 main layers, the convolutional layer, pooling layer, and fully connected layer. The first layer calculates the output of neurons which are linked with local regions. Each one is calculated by a dot product of weights and the region. For image inputs, typical filters are small in area such as 3 × 3. Pooling layer uses multiple filters to detect specific patterns which are in common. Pooling layer reduces number of parameters and dimensionality. Flatten layer is the process of converting all resultant 2 dimensional arrays from pooled featured map to a single long continuous linear vector. Further this flattened matrix from flatten layer is fed as input to fully connected layer to classify the image. After Classifying the image the further prediction is done in webpage by uploading an histopathology image which is trained previously in Convolutional Neural Network.</a:t>
            </a:r>
            <a:endParaRPr>
              <a:solidFill>
                <a:schemeClr val="lt1"/>
              </a:solidFill>
              <a:latin typeface="Times New Roman"/>
              <a:ea typeface="Times New Roman"/>
              <a:cs typeface="Times New Roman"/>
              <a:sym typeface="Times New Roman"/>
            </a:endParaRPr>
          </a:p>
        </p:txBody>
      </p:sp>
      <p:sp>
        <p:nvSpPr>
          <p:cNvPr id="117" name="Google Shape;117;p19"/>
          <p:cNvSpPr txBox="1"/>
          <p:nvPr/>
        </p:nvSpPr>
        <p:spPr>
          <a:xfrm>
            <a:off x="3123675" y="340575"/>
            <a:ext cx="2888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lt1"/>
                </a:solidFill>
              </a:rPr>
              <a:t>SOLUTION</a:t>
            </a:r>
            <a:endParaRPr b="1" sz="28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0"/>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23" name="Google Shape;123;p20"/>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24" name="Google Shape;124;p20"/>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OUTPUT</a:t>
            </a:r>
            <a:endParaRPr b="1" sz="3000">
              <a:solidFill>
                <a:schemeClr val="lt1"/>
              </a:solidFill>
              <a:latin typeface="Times New Roman"/>
              <a:ea typeface="Times New Roman"/>
              <a:cs typeface="Times New Roman"/>
              <a:sym typeface="Times New Roman"/>
            </a:endParaRPr>
          </a:p>
        </p:txBody>
      </p:sp>
      <p:pic>
        <p:nvPicPr>
          <p:cNvPr id="125" name="Google Shape;125;p20"/>
          <p:cNvPicPr preferRelativeResize="0"/>
          <p:nvPr/>
        </p:nvPicPr>
        <p:blipFill>
          <a:blip r:embed="rId5">
            <a:alphaModFix/>
          </a:blip>
          <a:stretch>
            <a:fillRect/>
          </a:stretch>
        </p:blipFill>
        <p:spPr>
          <a:xfrm>
            <a:off x="1380462" y="1286950"/>
            <a:ext cx="6383075" cy="3416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1"/>
          <p:cNvPicPr preferRelativeResize="0"/>
          <p:nvPr/>
        </p:nvPicPr>
        <p:blipFill>
          <a:blip r:embed="rId3">
            <a:alphaModFix/>
          </a:blip>
          <a:stretch>
            <a:fillRect/>
          </a:stretch>
        </p:blipFill>
        <p:spPr>
          <a:xfrm>
            <a:off x="152400" y="152400"/>
            <a:ext cx="8839199" cy="4791476"/>
          </a:xfrm>
          <a:prstGeom prst="rect">
            <a:avLst/>
          </a:prstGeom>
          <a:noFill/>
          <a:ln>
            <a:noFill/>
          </a:ln>
        </p:spPr>
      </p:pic>
      <p:pic>
        <p:nvPicPr>
          <p:cNvPr id="131" name="Google Shape;131;p21"/>
          <p:cNvPicPr preferRelativeResize="0"/>
          <p:nvPr/>
        </p:nvPicPr>
        <p:blipFill>
          <a:blip r:embed="rId4">
            <a:alphaModFix/>
          </a:blip>
          <a:stretch>
            <a:fillRect/>
          </a:stretch>
        </p:blipFill>
        <p:spPr>
          <a:xfrm>
            <a:off x="1630350" y="422750"/>
            <a:ext cx="5883300" cy="504949"/>
          </a:xfrm>
          <a:prstGeom prst="rect">
            <a:avLst/>
          </a:prstGeom>
          <a:noFill/>
          <a:ln>
            <a:noFill/>
          </a:ln>
        </p:spPr>
      </p:pic>
      <p:sp>
        <p:nvSpPr>
          <p:cNvPr id="132" name="Google Shape;132;p21"/>
          <p:cNvSpPr txBox="1"/>
          <p:nvPr/>
        </p:nvSpPr>
        <p:spPr>
          <a:xfrm>
            <a:off x="2745900" y="351975"/>
            <a:ext cx="365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Times New Roman"/>
                <a:ea typeface="Times New Roman"/>
                <a:cs typeface="Times New Roman"/>
                <a:sym typeface="Times New Roman"/>
              </a:rPr>
              <a:t>ACNE DISORDER</a:t>
            </a:r>
            <a:endParaRPr b="1" sz="3000">
              <a:solidFill>
                <a:schemeClr val="lt1"/>
              </a:solidFill>
              <a:latin typeface="Times New Roman"/>
              <a:ea typeface="Times New Roman"/>
              <a:cs typeface="Times New Roman"/>
              <a:sym typeface="Times New Roman"/>
            </a:endParaRPr>
          </a:p>
        </p:txBody>
      </p:sp>
      <p:pic>
        <p:nvPicPr>
          <p:cNvPr id="133" name="Google Shape;133;p21"/>
          <p:cNvPicPr preferRelativeResize="0"/>
          <p:nvPr/>
        </p:nvPicPr>
        <p:blipFill>
          <a:blip r:embed="rId5">
            <a:alphaModFix/>
          </a:blip>
          <a:stretch>
            <a:fillRect/>
          </a:stretch>
        </p:blipFill>
        <p:spPr>
          <a:xfrm>
            <a:off x="1375225" y="1228200"/>
            <a:ext cx="6393550" cy="3422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